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4" r:id="rId3"/>
    <p:sldId id="313" r:id="rId4"/>
    <p:sldId id="343" r:id="rId5"/>
    <p:sldId id="341" r:id="rId6"/>
    <p:sldId id="335" r:id="rId7"/>
    <p:sldId id="306" r:id="rId8"/>
    <p:sldId id="302" r:id="rId9"/>
    <p:sldId id="317" r:id="rId10"/>
    <p:sldId id="338" r:id="rId11"/>
    <p:sldId id="311" r:id="rId12"/>
    <p:sldId id="297" r:id="rId13"/>
    <p:sldId id="346" r:id="rId14"/>
    <p:sldId id="339" r:id="rId15"/>
    <p:sldId id="279" r:id="rId16"/>
    <p:sldId id="304" r:id="rId17"/>
    <p:sldId id="323" r:id="rId18"/>
    <p:sldId id="295" r:id="rId19"/>
    <p:sldId id="33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8018BB-17EB-4660-843E-C00AFE5081D2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638EF8B-E422-4686-AF86-2B6107C71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8EF8B-E422-4686-AF86-2B6107C711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4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64270" fontAlgn="base">
              <a:spcBef>
                <a:spcPct val="0"/>
              </a:spcBef>
              <a:spcAft>
                <a:spcPct val="0"/>
              </a:spcAft>
              <a:defRPr/>
            </a:pPr>
            <a:fld id="{33DDF104-C3F9-492B-8EF7-72AAAF1DD18A}" type="slidenum">
              <a:rPr lang="en-US" smtClean="0"/>
              <a:pPr defTabSz="46427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Mindset Change &amp; Change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362200"/>
            <a:ext cx="7620000" cy="3657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Staff Training at Kakumiro District</a:t>
            </a:r>
          </a:p>
          <a:p>
            <a:endParaRPr lang="en-US" dirty="0"/>
          </a:p>
          <a:p>
            <a:r>
              <a:rPr lang="en-US" dirty="0"/>
              <a:t>By </a:t>
            </a:r>
            <a:r>
              <a:rPr lang="en-US" dirty="0" err="1"/>
              <a:t>Mwebembezi</a:t>
            </a:r>
            <a:r>
              <a:rPr lang="en-US" dirty="0"/>
              <a:t> </a:t>
            </a:r>
            <a:r>
              <a:rPr lang="en-US" dirty="0" err="1"/>
              <a:t>Johnie</a:t>
            </a:r>
            <a:r>
              <a:rPr lang="en-US" dirty="0"/>
              <a:t> </a:t>
            </a:r>
            <a:r>
              <a:rPr lang="en-US" dirty="0" err="1"/>
              <a:t>Kishate</a:t>
            </a:r>
            <a:r>
              <a:rPr lang="en-US" dirty="0"/>
              <a:t> </a:t>
            </a:r>
          </a:p>
          <a:p>
            <a:r>
              <a:rPr lang="en-US" b="1" i="1" dirty="0">
                <a:solidFill>
                  <a:srgbClr val="C00000"/>
                </a:solidFill>
                <a:latin typeface="Adobe Fan Heiti Std B" pitchFamily="34" charset="-128"/>
                <a:ea typeface="Adobe Fan Heiti Std B" pitchFamily="34" charset="-128"/>
              </a:rPr>
              <a:t>Education Transformation initiatives Uganda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762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C00000"/>
                </a:solidFill>
              </a:rPr>
              <a:t>The Growth Mind set situation</a:t>
            </a:r>
            <a:r>
              <a:rPr lang="en-US" sz="4000" b="1" i="1" dirty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6147" name="Content Placeholder 4" descr="C:\Users\hp\Desktop\WWW TOOLS\WhatsApp Images\IMG-20181123-WA0007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05000"/>
            <a:ext cx="3200400" cy="4038600"/>
          </a:xfrm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457200" y="59436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    Do not wait for the opportunity, create it </a:t>
            </a:r>
            <a:r>
              <a:rPr lang="en-US" sz="2800" b="1" i="1" dirty="0">
                <a:latin typeface="Calibri" pitchFamily="34" charset="0"/>
              </a:rPr>
              <a:t>!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Content Placeholder 4" descr="C:\Documents and Settings\user\Desktop\image003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066800"/>
            <a:ext cx="2667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505200" y="3581400"/>
            <a:ext cx="2667000" cy="2362200"/>
          </a:xfrm>
        </p:spPr>
      </p:pic>
      <p:pic>
        <p:nvPicPr>
          <p:cNvPr id="6153" name="Content Placeholder 5"/>
          <p:cNvPicPr>
            <a:picLocks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10668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 descr="C:\Users\hp\Desktop\meeting-line-business-energy-help-capital-illustration-text-graph-diagram-euro-dollar-cour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5814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ch a Growth Mindset! Being capable learners is not inborn. Our minds never stop learning. Believing in the ability to master new things is an important lesson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4582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6" descr="http://www.helenocbx.kit.net/gifs/gifs2/3d091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33400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3048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Different stages</a:t>
            </a: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g" descr="https://www.fortunebuilders.com/wp-content/uploads/2018/11/abundance-mindse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3810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Why Mindset?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7924800" cy="627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463" y="1371600"/>
            <a:ext cx="397397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Mindset Ladder</a:t>
            </a:r>
          </a:p>
        </p:txBody>
      </p:sp>
      <p:pic>
        <p:nvPicPr>
          <p:cNvPr id="5" name="Content Placeholder 4" descr="Image result for the business tree ILO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57600" y="1219200"/>
            <a:ext cx="53340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C00000"/>
                </a:solidFill>
              </a:rPr>
              <a:t>Gender &amp; Teamwork!</a:t>
            </a:r>
          </a:p>
        </p:txBody>
      </p:sp>
      <p:pic>
        <p:nvPicPr>
          <p:cNvPr id="34819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19200"/>
            <a:ext cx="4038600" cy="2743200"/>
          </a:xfrm>
        </p:spPr>
      </p:pic>
      <p:pic>
        <p:nvPicPr>
          <p:cNvPr id="10" name="yui_3_5_1_1_1544091570887_30251" descr="https://tse2.mm.bing.net/th?id=OIP.ryokUO_yc62eQR7nsGzPzAHaGg&amp;pid=15.1&amp;P=0&amp;w=176&amp;h=156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4038600"/>
            <a:ext cx="4038600" cy="2514600"/>
          </a:xfr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95800" y="4038600"/>
            <a:ext cx="4343400" cy="2514600"/>
          </a:xfrm>
          <a:prstGeom prst="rect">
            <a:avLst/>
          </a:prstGeom>
          <a:noFill/>
        </p:spPr>
      </p:pic>
      <p:pic>
        <p:nvPicPr>
          <p:cNvPr id="8" name="Content Placeholder 3" descr="image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2192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TOOL KITS\IMG-20190322-WA0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Never Give Up:!</a:t>
            </a:r>
          </a:p>
        </p:txBody>
      </p:sp>
      <p:pic>
        <p:nvPicPr>
          <p:cNvPr id="5" name="Content Placeholder 4" descr="58 Motivational Quotes Quotes About Success 10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1524000"/>
            <a:ext cx="3733800" cy="4343400"/>
          </a:xfrm>
          <a:prstGeom prst="rect">
            <a:avLst/>
          </a:prstGeom>
        </p:spPr>
      </p:pic>
      <p:pic>
        <p:nvPicPr>
          <p:cNvPr id="6" name="Content Placeholder 4" descr="Steps to leaving a legacy from a transformational leadership expert.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371600"/>
            <a:ext cx="464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 descr="Change your thoughts and you change your world. - Norman Vincent Pe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4" descr="God bles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533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 descr="partly_sunny_md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590800"/>
            <a:ext cx="2514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Mind 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990600"/>
            <a:ext cx="5029200" cy="5638800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A set of beliefs that shape how you make sense of the world and yourself. </a:t>
            </a:r>
          </a:p>
          <a:p>
            <a:pPr>
              <a:buNone/>
            </a:pPr>
            <a:endParaRPr lang="en-US" b="1" i="1" dirty="0">
              <a:solidFill>
                <a:srgbClr val="000000"/>
              </a:solidFill>
              <a:latin typeface="Arial" charset="0"/>
            </a:endParaRPr>
          </a:p>
          <a:p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It influences how you think, feel and behave in any given situation.</a:t>
            </a:r>
          </a:p>
          <a:p>
            <a:endParaRPr lang="en-US" b="1" i="1" dirty="0">
              <a:solidFill>
                <a:srgbClr val="000000"/>
              </a:solidFill>
              <a:latin typeface="Arial" charset="0"/>
            </a:endParaRPr>
          </a:p>
          <a:p>
            <a:r>
              <a:rPr lang="en-US" b="1" i="1" dirty="0">
                <a:solidFill>
                  <a:srgbClr val="000000"/>
                </a:solidFill>
                <a:latin typeface="Arial" charset="0"/>
              </a:rPr>
              <a:t>A belief, usually based on past experience that has the potential to prevent one from achieving positive change.</a:t>
            </a:r>
            <a:endParaRPr lang="en-US" b="1" i="1" dirty="0"/>
          </a:p>
          <a:p>
            <a:endParaRPr lang="en-US" b="1" i="1" dirty="0"/>
          </a:p>
          <a:p>
            <a:endParaRPr lang="en-US" dirty="0"/>
          </a:p>
        </p:txBody>
      </p:sp>
      <p:pic>
        <p:nvPicPr>
          <p:cNvPr id="5" name="Content Placeholder 3" descr="http://www.stepupleader.com/wp-content/uploads/2012/06/mindset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hp\Desktop\MASTER AID VIDEOS\ENTERTAINMENT\PICS\IMG-20200308-WA001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862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434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6096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Time &amp; Change !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838200" y="5867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 Ps- ( Purpose, Potential &amp; Principle)</a:t>
            </a:r>
            <a:endParaRPr lang="en-US" sz="2800" dirty="0"/>
          </a:p>
        </p:txBody>
      </p:sp>
      <p:pic>
        <p:nvPicPr>
          <p:cNvPr id="6" name="Content Placeholder 11" descr="Related image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Mindset indicators: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52400" y="1524000"/>
            <a:ext cx="16002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 see nothing but negatives</a:t>
            </a:r>
          </a:p>
        </p:txBody>
      </p:sp>
      <p:sp>
        <p:nvSpPr>
          <p:cNvPr id="5" name="Oval 4"/>
          <p:cNvSpPr/>
          <p:nvPr/>
        </p:nvSpPr>
        <p:spPr>
          <a:xfrm>
            <a:off x="1752600" y="2286000"/>
            <a:ext cx="1828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 are relentlessly resisting the truth</a:t>
            </a:r>
          </a:p>
        </p:txBody>
      </p:sp>
      <p:sp>
        <p:nvSpPr>
          <p:cNvPr id="6" name="Oval 5"/>
          <p:cNvSpPr/>
          <p:nvPr/>
        </p:nvSpPr>
        <p:spPr>
          <a:xfrm>
            <a:off x="3657600" y="2362200"/>
            <a:ext cx="1676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 have a tendency to blame others</a:t>
            </a:r>
          </a:p>
        </p:txBody>
      </p:sp>
      <p:sp>
        <p:nvSpPr>
          <p:cNvPr id="7" name="Oval 6"/>
          <p:cNvSpPr/>
          <p:nvPr/>
        </p:nvSpPr>
        <p:spPr>
          <a:xfrm>
            <a:off x="5410200" y="1981200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 are passionately worried about everything</a:t>
            </a:r>
          </a:p>
        </p:txBody>
      </p:sp>
      <p:sp>
        <p:nvSpPr>
          <p:cNvPr id="8" name="Oval 7"/>
          <p:cNvSpPr/>
          <p:nvPr/>
        </p:nvSpPr>
        <p:spPr>
          <a:xfrm>
            <a:off x="7162800" y="1143000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Your expectations are stressing you out</a:t>
            </a:r>
          </a:p>
        </p:txBody>
      </p:sp>
      <p:sp>
        <p:nvSpPr>
          <p:cNvPr id="9" name="Oval 8"/>
          <p:cNvSpPr/>
          <p:nvPr/>
        </p:nvSpPr>
        <p:spPr>
          <a:xfrm>
            <a:off x="152400" y="4191000"/>
            <a:ext cx="20574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You secretly want a pain free life</a:t>
            </a:r>
          </a:p>
        </p:txBody>
      </p:sp>
      <p:sp>
        <p:nvSpPr>
          <p:cNvPr id="10" name="Oval 9"/>
          <p:cNvSpPr/>
          <p:nvPr/>
        </p:nvSpPr>
        <p:spPr>
          <a:xfrm>
            <a:off x="2514600" y="4267200"/>
            <a:ext cx="20574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You are never satisfied with what you have</a:t>
            </a:r>
          </a:p>
        </p:txBody>
      </p:sp>
      <p:sp>
        <p:nvSpPr>
          <p:cNvPr id="11" name="Oval 10"/>
          <p:cNvSpPr/>
          <p:nvPr/>
        </p:nvSpPr>
        <p:spPr>
          <a:xfrm>
            <a:off x="4724400" y="3962400"/>
            <a:ext cx="2209800" cy="2590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It has been a while since you learned something new</a:t>
            </a:r>
          </a:p>
        </p:txBody>
      </p:sp>
      <p:sp>
        <p:nvSpPr>
          <p:cNvPr id="12" name="Oval 11"/>
          <p:cNvSpPr/>
          <p:nvPr/>
        </p:nvSpPr>
        <p:spPr>
          <a:xfrm>
            <a:off x="7010400" y="3810000"/>
            <a:ext cx="19812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You catch yourself living in the past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00000"/>
                </a:solidFill>
                <a:latin typeface="Arial" charset="0"/>
              </a:rPr>
            </a:br>
            <a:r>
              <a:rPr lang="en-US" b="1" dirty="0">
                <a:solidFill>
                  <a:srgbClr val="C00000"/>
                </a:solidFill>
                <a:latin typeface="Arial" charset="0"/>
              </a:rPr>
              <a:t>Examples of Mindsets</a:t>
            </a:r>
            <a:br>
              <a:rPr lang="en-US" dirty="0">
                <a:solidFill>
                  <a:srgbClr val="000000"/>
                </a:solidFill>
                <a:latin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57800"/>
          </a:xfrm>
        </p:spPr>
        <p:txBody>
          <a:bodyPr>
            <a:normAutofit fontScale="62500" lnSpcReduction="20000"/>
          </a:bodyPr>
          <a:lstStyle/>
          <a:p>
            <a:pPr marL="1589088" lvl="1" indent="-857250" defTabSz="1465263">
              <a:lnSpc>
                <a:spcPct val="11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charset="0"/>
              </a:rPr>
              <a:t>Us  and Them</a:t>
            </a:r>
          </a:p>
          <a:p>
            <a:pPr marL="1589088" lvl="1" indent="-857250" defTabSz="1465263">
              <a:lnSpc>
                <a:spcPct val="11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charset="0"/>
              </a:rPr>
              <a:t>This place will NEVER change</a:t>
            </a:r>
          </a:p>
          <a:p>
            <a:pPr marL="1589088" lvl="1" indent="-857250" defTabSz="1465263">
              <a:lnSpc>
                <a:spcPct val="11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charset="0"/>
              </a:rPr>
              <a:t>This place cannot  change while so-and-so is still alive.</a:t>
            </a:r>
          </a:p>
          <a:p>
            <a:pPr marL="1589088" lvl="1" indent="-857250" defTabSz="1465263">
              <a:lnSpc>
                <a:spcPct val="11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charset="0"/>
              </a:rPr>
              <a:t>This organization has its owners.</a:t>
            </a:r>
          </a:p>
          <a:p>
            <a:pPr marL="1589088" lvl="1" indent="-857250" defTabSz="1465263">
              <a:lnSpc>
                <a:spcPct val="11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charset="0"/>
              </a:rPr>
              <a:t>I know it is wrong! Everyone does it so I might as well do it.</a:t>
            </a:r>
          </a:p>
          <a:p>
            <a:pPr marL="1589088" lvl="1" indent="-857250" defTabSz="1465263">
              <a:lnSpc>
                <a:spcPct val="11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charset="0"/>
              </a:rPr>
              <a:t>People don’t like me.</a:t>
            </a:r>
          </a:p>
          <a:p>
            <a:pPr marL="1589088" lvl="1" indent="-857250" defTabSz="1465263">
              <a:lnSpc>
                <a:spcPct val="11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charset="0"/>
              </a:rPr>
              <a:t>This is not my personal property-I don’t have to look after it.</a:t>
            </a:r>
          </a:p>
          <a:p>
            <a:pPr marL="1589088" lvl="1" indent="-857250" defTabSz="1465263">
              <a:lnSpc>
                <a:spcPct val="11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charset="0"/>
              </a:rPr>
              <a:t>I’m always being shouted at. I’m not good enough.</a:t>
            </a:r>
          </a:p>
          <a:p>
            <a:pPr marL="1589088" lvl="1" indent="-857250" defTabSz="1465263">
              <a:lnSpc>
                <a:spcPct val="11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charset="0"/>
              </a:rPr>
              <a:t>For this organization to be better our managers must change.</a:t>
            </a:r>
          </a:p>
          <a:p>
            <a:pPr marL="1589088" lvl="1" indent="-857250" defTabSz="1465263">
              <a:lnSpc>
                <a:spcPct val="110000"/>
              </a:lnSpc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Arial" charset="0"/>
              </a:rPr>
              <a:t>I don’t know what I can do to change these people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685800" y="30480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        </a:t>
            </a:r>
            <a:r>
              <a:rPr lang="en-US" sz="4000" b="1" dirty="0">
                <a:solidFill>
                  <a:srgbClr val="C00000"/>
                </a:solidFill>
              </a:rPr>
              <a:t>The  Mind set Trap … !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9144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9906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352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thumbs.imagekind.com/member/6687a307-5e3c-47a3-9aa4-fd08802c82dd/uploadedartwork/650X650/223e9337-5faa-493f-810b-95c1c3ea6c68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3528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yui_3_18_0_3_1531750799563_1614" descr="https://s.yimg.com/lo/api/res/1.2/HMgg.MTuRMrExdgK4CcBqA--/YXBwaWQ9eW15O3E9NzU7dz02NDA7c209MQ--/http:/media.zenfs.com/en-US/homerun/time_72/f2899896b227ec9e82f31cecfb5040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914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57150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/>
              <a:t>“What you sow is what you reap”</a:t>
            </a:r>
          </a:p>
          <a:p>
            <a:pPr algn="ctr"/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1524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libri" pitchFamily="34" charset="0"/>
              </a:rPr>
              <a:t>“The status Quo Mentality”.</a:t>
            </a:r>
            <a:endParaRPr lang="en-US" sz="40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0" name="Picture 1" descr="That's a much better representation of trickle down economics.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33528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15"/>
          <p:cNvSpPr>
            <a:spLocks noChangeShapeType="1"/>
          </p:cNvSpPr>
          <p:nvPr/>
        </p:nvSpPr>
        <p:spPr bwMode="auto">
          <a:xfrm rot="10800000" flipH="1" flipV="1">
            <a:off x="301625" y="4470400"/>
            <a:ext cx="6837363" cy="1849438"/>
          </a:xfrm>
          <a:prstGeom prst="line">
            <a:avLst/>
          </a:prstGeom>
          <a:noFill/>
          <a:ln w="101600" cap="rnd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127000" dist="76199" dir="2700000" algn="ctr" rotWithShape="0">
              <a:schemeClr val="bg2">
                <a:alpha val="20999"/>
              </a:schemeClr>
            </a:outerShdw>
          </a:effectLst>
          <a:extLst>
            <a:ext uri="{909E8E84-426E-40dd-AFC4-6F175D3DCCD1}"/>
          </a:extLst>
        </p:spPr>
        <p:txBody>
          <a:bodyPr lIns="0" tIns="0" rIns="0" bIns="0"/>
          <a:lstStyle/>
          <a:p>
            <a:pPr defTabSz="4570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>
          <a:xfrm>
            <a:off x="415925" y="952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C00000"/>
                </a:solidFill>
              </a:rPr>
              <a:t>Mindset Cycles.</a:t>
            </a:r>
          </a:p>
        </p:txBody>
      </p:sp>
      <p:sp>
        <p:nvSpPr>
          <p:cNvPr id="22" name="Curved Left Arrow 21"/>
          <p:cNvSpPr/>
          <p:nvPr/>
        </p:nvSpPr>
        <p:spPr>
          <a:xfrm rot="17013323" flipV="1">
            <a:off x="4716812" y="1539371"/>
            <a:ext cx="1107632" cy="6591352"/>
          </a:xfrm>
          <a:prstGeom prst="curvedLeftArrow">
            <a:avLst/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rot="10800000" flipH="1" flipV="1">
            <a:off x="204788" y="4387850"/>
            <a:ext cx="1333500" cy="400050"/>
          </a:xfrm>
          <a:prstGeom prst="line">
            <a:avLst/>
          </a:prstGeom>
          <a:noFill/>
          <a:ln w="101600" cap="rnd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127000" dist="76199" dir="2700000" algn="ctr" rotWithShape="0">
              <a:schemeClr val="bg2">
                <a:alpha val="20999"/>
              </a:schemeClr>
            </a:outerShdw>
          </a:effectLst>
          <a:extLst>
            <a:ext uri="{909E8E84-426E-40dd-AFC4-6F175D3DCCD1}"/>
          </a:extLst>
        </p:spPr>
        <p:txBody>
          <a:bodyPr lIns="0" tIns="0" rIns="0" bIns="0"/>
          <a:lstStyle/>
          <a:p>
            <a:pPr defTabSz="4570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AutoShape 4"/>
          <p:cNvSpPr>
            <a:spLocks/>
          </p:cNvSpPr>
          <p:nvPr/>
        </p:nvSpPr>
        <p:spPr bwMode="auto">
          <a:xfrm>
            <a:off x="4149725" y="5289550"/>
            <a:ext cx="1509713" cy="998538"/>
          </a:xfrm>
          <a:prstGeom prst="roundRect">
            <a:avLst>
              <a:gd name="adj" fmla="val 39139"/>
            </a:avLst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20999"/>
              </a:schemeClr>
            </a:outerShdw>
          </a:effectLst>
        </p:spPr>
        <p:txBody>
          <a:bodyPr lIns="38100" tIns="38100" rIns="38100" bIns="38100" anchor="ctr"/>
          <a:lstStyle/>
          <a:p>
            <a:pPr algn="ctr" defTabSz="4570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ＭＳ Ｐゴシック" charset="0"/>
                <a:cs typeface="Gill Sans" charset="0"/>
              </a:rPr>
              <a:t>Reduce Effort &amp; Withdraw</a:t>
            </a:r>
            <a:endParaRPr lang="en-US" sz="2000" b="1" dirty="0">
              <a:solidFill>
                <a:srgbClr val="FB120E"/>
              </a:solidFill>
              <a:latin typeface="+mn-lt"/>
              <a:ea typeface="ＭＳ Ｐゴシック" charset="0"/>
              <a:cs typeface="Gill Sans" charset="0"/>
            </a:endParaRPr>
          </a:p>
        </p:txBody>
      </p:sp>
      <p:sp>
        <p:nvSpPr>
          <p:cNvPr id="20" name="AutoShape 4"/>
          <p:cNvSpPr>
            <a:spLocks/>
          </p:cNvSpPr>
          <p:nvPr/>
        </p:nvSpPr>
        <p:spPr bwMode="auto">
          <a:xfrm>
            <a:off x="7138988" y="5994400"/>
            <a:ext cx="1852612" cy="787400"/>
          </a:xfrm>
          <a:prstGeom prst="roundRect">
            <a:avLst>
              <a:gd name="adj" fmla="val 39139"/>
            </a:avLst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20999"/>
              </a:schemeClr>
            </a:outerShdw>
          </a:effectLst>
        </p:spPr>
        <p:txBody>
          <a:bodyPr lIns="38100" tIns="38100" rIns="38100" bIns="38100" anchor="ctr"/>
          <a:lstStyle/>
          <a:p>
            <a:pPr algn="ctr" defTabSz="4570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ＭＳ Ｐゴシック" charset="0"/>
                <a:cs typeface="Gill Sans Light" charset="0"/>
                <a:sym typeface="Gill Sans Light" charset="0"/>
              </a:rPr>
              <a:t>Lower Achievement</a:t>
            </a:r>
          </a:p>
        </p:txBody>
      </p:sp>
      <p:sp>
        <p:nvSpPr>
          <p:cNvPr id="21" name="Curved Left Arrow 20"/>
          <p:cNvSpPr/>
          <p:nvPr/>
        </p:nvSpPr>
        <p:spPr>
          <a:xfrm rot="4691961">
            <a:off x="4730970" y="32114"/>
            <a:ext cx="923541" cy="6396899"/>
          </a:xfrm>
          <a:prstGeom prst="curvedLeftArrow">
            <a:avLst/>
          </a:prstGeom>
          <a:solidFill>
            <a:srgbClr val="00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9100" name="AutoShape 12"/>
          <p:cNvSpPr>
            <a:spLocks/>
          </p:cNvSpPr>
          <p:nvPr/>
        </p:nvSpPr>
        <p:spPr bwMode="auto">
          <a:xfrm>
            <a:off x="7253288" y="1428750"/>
            <a:ext cx="1890712" cy="779463"/>
          </a:xfrm>
          <a:prstGeom prst="roundRect">
            <a:avLst>
              <a:gd name="adj" fmla="val 39139"/>
            </a:avLst>
          </a:prstGeom>
          <a:solidFill>
            <a:srgbClr val="CCFFCC"/>
          </a:solidFill>
          <a:ln w="25400" cap="flat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20999"/>
              </a:schemeClr>
            </a:outerShdw>
          </a:effectLst>
        </p:spPr>
        <p:txBody>
          <a:bodyPr lIns="38100" tIns="38100" rIns="38100" bIns="38100" anchor="ctr"/>
          <a:lstStyle/>
          <a:p>
            <a:pPr algn="ctr" defTabSz="4570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8000"/>
                </a:solidFill>
                <a:latin typeface="+mn-lt"/>
                <a:ea typeface="ＭＳ Ｐゴシック" charset="0"/>
                <a:cs typeface="Avenir Book"/>
                <a:sym typeface="Gill Sans Light" charset="0"/>
              </a:rPr>
              <a:t>Higher Achievement</a:t>
            </a: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rot="10800000" flipH="1">
            <a:off x="301625" y="1993900"/>
            <a:ext cx="6977063" cy="1530350"/>
          </a:xfrm>
          <a:prstGeom prst="line">
            <a:avLst/>
          </a:prstGeom>
          <a:noFill/>
          <a:ln w="101600" cap="rnd">
            <a:solidFill>
              <a:srgbClr val="008000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127000" dist="76199" dir="2700000" algn="ctr" rotWithShape="0">
              <a:schemeClr val="bg2">
                <a:alpha val="20999"/>
              </a:schemeClr>
            </a:outerShdw>
          </a:effectLst>
          <a:extLst>
            <a:ext uri="{909E8E84-426E-40dd-AFC4-6F175D3DCCD1}"/>
          </a:extLst>
        </p:spPr>
        <p:txBody>
          <a:bodyPr lIns="0" tIns="0" rIns="0" bIns="0"/>
          <a:lstStyle/>
          <a:p>
            <a:pPr defTabSz="4570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 rot="10800000" flipH="1">
            <a:off x="2773363" y="2633663"/>
            <a:ext cx="1584325" cy="366712"/>
          </a:xfrm>
          <a:prstGeom prst="line">
            <a:avLst/>
          </a:prstGeom>
          <a:noFill/>
          <a:ln w="101600" cap="rnd">
            <a:solidFill>
              <a:srgbClr val="008000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127000" dist="76199" dir="2700000" algn="ctr" rotWithShape="0">
              <a:schemeClr val="bg2">
                <a:alpha val="20999"/>
              </a:schemeClr>
            </a:outerShdw>
          </a:effectLst>
          <a:extLst>
            <a:ext uri="{909E8E84-426E-40dd-AFC4-6F175D3DCCD1}"/>
          </a:extLst>
        </p:spPr>
        <p:txBody>
          <a:bodyPr lIns="0" tIns="0" rIns="0" bIns="0"/>
          <a:lstStyle/>
          <a:p>
            <a:pPr defTabSz="4570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9098" name="AutoShape 10"/>
          <p:cNvSpPr>
            <a:spLocks/>
          </p:cNvSpPr>
          <p:nvPr/>
        </p:nvSpPr>
        <p:spPr bwMode="auto">
          <a:xfrm>
            <a:off x="1466850" y="2565400"/>
            <a:ext cx="1293813" cy="781050"/>
          </a:xfrm>
          <a:prstGeom prst="roundRect">
            <a:avLst>
              <a:gd name="adj" fmla="val 36227"/>
            </a:avLst>
          </a:prstGeom>
          <a:solidFill>
            <a:srgbClr val="CCFFCC"/>
          </a:solidFill>
          <a:ln w="25400" cap="flat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20999"/>
              </a:schemeClr>
            </a:outerShdw>
          </a:effectLst>
        </p:spPr>
        <p:txBody>
          <a:bodyPr lIns="38100" tIns="38100" rIns="38100" bIns="38100" anchor="ctr"/>
          <a:lstStyle/>
          <a:p>
            <a:pPr algn="ctr" defTabSz="4570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8000"/>
                </a:solidFill>
                <a:latin typeface="+mn-lt"/>
                <a:ea typeface="ＭＳ Ｐゴシック" charset="0"/>
                <a:cs typeface="Gill Sans" charset="0"/>
              </a:rPr>
              <a:t>Growth Mindset </a:t>
            </a: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rot="10800000" flipH="1">
            <a:off x="314325" y="3249613"/>
            <a:ext cx="1223963" cy="274637"/>
          </a:xfrm>
          <a:prstGeom prst="line">
            <a:avLst/>
          </a:prstGeom>
          <a:noFill/>
          <a:ln w="101600" cap="rnd">
            <a:solidFill>
              <a:srgbClr val="008000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127000" dist="76199" dir="2700000" algn="ctr" rotWithShape="0">
              <a:schemeClr val="bg2">
                <a:alpha val="20999"/>
              </a:schemeClr>
            </a:outerShdw>
          </a:effectLst>
          <a:extLst>
            <a:ext uri="{909E8E84-426E-40dd-AFC4-6F175D3DCCD1}"/>
          </a:extLst>
        </p:spPr>
        <p:txBody>
          <a:bodyPr lIns="0" tIns="0" rIns="0" bIns="0"/>
          <a:lstStyle/>
          <a:p>
            <a:pPr defTabSz="4570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9099" name="AutoShape 11"/>
          <p:cNvSpPr>
            <a:spLocks/>
          </p:cNvSpPr>
          <p:nvPr/>
        </p:nvSpPr>
        <p:spPr bwMode="auto">
          <a:xfrm>
            <a:off x="4319588" y="1819275"/>
            <a:ext cx="1528762" cy="1066800"/>
          </a:xfrm>
          <a:prstGeom prst="roundRect">
            <a:avLst>
              <a:gd name="adj" fmla="val 39139"/>
            </a:avLst>
          </a:prstGeom>
          <a:solidFill>
            <a:srgbClr val="CCFFCC"/>
          </a:solidFill>
          <a:ln w="25400" cap="flat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20999"/>
              </a:schemeClr>
            </a:outerShdw>
          </a:effectLst>
        </p:spPr>
        <p:txBody>
          <a:bodyPr lIns="38100" tIns="38100" rIns="38100" bIns="38100" anchor="ctr"/>
          <a:lstStyle/>
          <a:p>
            <a:pPr algn="ctr" defTabSz="4570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8000"/>
                </a:solidFill>
                <a:latin typeface="+mn-lt"/>
                <a:ea typeface="ＭＳ Ｐゴシック" charset="0"/>
                <a:cs typeface="Gill Sans" charset="0"/>
              </a:rPr>
              <a:t>Increase Effort &amp; Strategies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46206" y="3511500"/>
            <a:ext cx="1384300" cy="927100"/>
            <a:chOff x="533400" y="3606800"/>
            <a:chExt cx="1384300" cy="927100"/>
          </a:xfrm>
          <a:solidFill>
            <a:schemeClr val="bg1">
              <a:lumMod val="75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533400" y="3606800"/>
              <a:ext cx="1384300" cy="927100"/>
            </a:xfrm>
            <a:prstGeom prst="roundRect">
              <a:avLst/>
            </a:prstGeom>
            <a:grpFill/>
            <a:ln w="28575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2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6900" y="3770446"/>
              <a:ext cx="1263470" cy="64633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 defTabSz="45702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atin typeface="+mn-lt"/>
                  <a:cs typeface="+mn-cs"/>
                </a:rPr>
                <a:t>Types of Mindsets</a:t>
              </a:r>
            </a:p>
          </p:txBody>
        </p:sp>
      </p:grpSp>
      <p:sp>
        <p:nvSpPr>
          <p:cNvPr id="32" name="Line 15"/>
          <p:cNvSpPr>
            <a:spLocks noChangeShapeType="1"/>
          </p:cNvSpPr>
          <p:nvPr/>
        </p:nvSpPr>
        <p:spPr bwMode="auto">
          <a:xfrm rot="10800000" flipH="1" flipV="1">
            <a:off x="2722563" y="5119688"/>
            <a:ext cx="1443037" cy="400050"/>
          </a:xfrm>
          <a:prstGeom prst="line">
            <a:avLst/>
          </a:prstGeom>
          <a:noFill/>
          <a:ln w="101600" cap="rnd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127000" dist="76199" dir="2700000" algn="ctr" rotWithShape="0">
              <a:schemeClr val="bg2">
                <a:alpha val="20999"/>
              </a:schemeClr>
            </a:outerShdw>
          </a:effectLst>
          <a:extLst>
            <a:ext uri="{909E8E84-426E-40dd-AFC4-6F175D3DCCD1}"/>
          </a:extLst>
        </p:spPr>
        <p:txBody>
          <a:bodyPr lIns="0" tIns="0" rIns="0" bIns="0"/>
          <a:lstStyle/>
          <a:p>
            <a:pPr defTabSz="457027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AutoShape 4"/>
          <p:cNvSpPr>
            <a:spLocks/>
          </p:cNvSpPr>
          <p:nvPr/>
        </p:nvSpPr>
        <p:spPr bwMode="auto">
          <a:xfrm>
            <a:off x="1436688" y="4678363"/>
            <a:ext cx="1225550" cy="787400"/>
          </a:xfrm>
          <a:prstGeom prst="roundRect">
            <a:avLst>
              <a:gd name="adj" fmla="val 39139"/>
            </a:avLst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76199" dir="2700000" algn="ctr" rotWithShape="0">
              <a:schemeClr val="bg2">
                <a:alpha val="20999"/>
              </a:schemeClr>
            </a:outerShdw>
          </a:effectLst>
        </p:spPr>
        <p:txBody>
          <a:bodyPr lIns="38100" tIns="38100" rIns="38100" bIns="38100" anchor="ctr"/>
          <a:lstStyle/>
          <a:p>
            <a:pPr algn="ctr" defTabSz="4570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+mn-lt"/>
                <a:ea typeface="ＭＳ Ｐゴシック" charset="0"/>
                <a:cs typeface="Gill Sans" charset="0"/>
              </a:rPr>
              <a:t>Fixed</a:t>
            </a:r>
            <a:r>
              <a:rPr lang="en-US" sz="2000" b="1" dirty="0">
                <a:solidFill>
                  <a:srgbClr val="FB120E"/>
                </a:solidFill>
                <a:latin typeface="+mn-lt"/>
                <a:ea typeface="ＭＳ Ｐゴシック" charset="0"/>
                <a:cs typeface="Gill Sans" charset="0"/>
              </a:rPr>
              <a:t> </a:t>
            </a:r>
          </a:p>
          <a:p>
            <a:pPr algn="ctr" defTabSz="4570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B120E"/>
                </a:solidFill>
                <a:latin typeface="+mn-lt"/>
                <a:ea typeface="ＭＳ Ｐゴシック" charset="0"/>
                <a:cs typeface="Gill Sans" charset="0"/>
              </a:rPr>
              <a:t>Mindset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89100" grpId="0" animBg="1"/>
      <p:bldP spid="89098" grpId="0" animBg="1"/>
      <p:bldP spid="8909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1676400"/>
          <a:ext cx="8382001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7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r>
                        <a:rPr lang="en-US" b="1" dirty="0"/>
                        <a:t>I will sick to what I know. Either, I am good at it or 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DESIRES.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want to learn new things. I am Eager</a:t>
                      </a:r>
                      <a:r>
                        <a:rPr lang="en-US" baseline="0" dirty="0"/>
                        <a:t> to take risks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r>
                        <a:rPr lang="en-US" b="1" dirty="0"/>
                        <a:t>It is fine the way it is, nothing to change.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SKILLS.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Is this really my best work ? What else can I improve</a:t>
                      </a:r>
                      <a:r>
                        <a:rPr lang="en-US" b="1" baseline="0" dirty="0"/>
                        <a:t> ?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r>
                        <a:rPr lang="en-US" b="1" dirty="0"/>
                        <a:t>This is a waste of time, there is a lot to figure out.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EFFORT.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 know this will help me, even though it is difficult.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r>
                        <a:rPr lang="en-US" b="1" dirty="0"/>
                        <a:t>It is easier to give up. I am really not smart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SETBACK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 will use another strategy. My mistakes</a:t>
                      </a:r>
                      <a:r>
                        <a:rPr lang="en-US" b="1" baseline="0" dirty="0"/>
                        <a:t> help me learn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r>
                        <a:rPr lang="en-US" b="1" dirty="0"/>
                        <a:t>This work is boring. No one likes to do 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FEEDBACKS</a:t>
                      </a:r>
                    </a:p>
                    <a:p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 recognize  my weaknesses and I know what to 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r>
                        <a:rPr lang="en-US" b="1" dirty="0"/>
                        <a:t>It is easy for him or her. They were born smart.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</a:rPr>
                        <a:t>TALENTED PEERS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 wonder how they did it. Let me try to </a:t>
                      </a:r>
                      <a:r>
                        <a:rPr lang="en-US" b="1" baseline="0" dirty="0"/>
                        <a:t> figure it out.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143000"/>
          <a:ext cx="8382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i="1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/>
                        <a:t>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80" name="Rectangle 7"/>
          <p:cNvSpPr>
            <a:spLocks noChangeArrowheads="1"/>
          </p:cNvSpPr>
          <p:nvPr/>
        </p:nvSpPr>
        <p:spPr bwMode="auto">
          <a:xfrm>
            <a:off x="457200" y="2286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 Mindset Change: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496</Words>
  <Application>Microsoft Office PowerPoint</Application>
  <PresentationFormat>On-screen Show (4:3)</PresentationFormat>
  <Paragraphs>78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Adobe Fan Heiti Std B</vt:lpstr>
      <vt:lpstr>Arial</vt:lpstr>
      <vt:lpstr>Calibri</vt:lpstr>
      <vt:lpstr>Wingdings</vt:lpstr>
      <vt:lpstr>Office Theme</vt:lpstr>
      <vt:lpstr>Mindset Change &amp; Change Management</vt:lpstr>
      <vt:lpstr>Mind set</vt:lpstr>
      <vt:lpstr>PowerPoint Presentation</vt:lpstr>
      <vt:lpstr>Mindset indicators:</vt:lpstr>
      <vt:lpstr> Examples of Mindsets </vt:lpstr>
      <vt:lpstr>PowerPoint Presentation</vt:lpstr>
      <vt:lpstr>PowerPoint Presentation</vt:lpstr>
      <vt:lpstr>Mindset Cycles.</vt:lpstr>
      <vt:lpstr>PowerPoint Presentation</vt:lpstr>
      <vt:lpstr>The Growth Mind set situation!</vt:lpstr>
      <vt:lpstr>PowerPoint Presentation</vt:lpstr>
      <vt:lpstr>PowerPoint Presentation</vt:lpstr>
      <vt:lpstr>PowerPoint Presentation</vt:lpstr>
      <vt:lpstr>Mindset Ladder</vt:lpstr>
      <vt:lpstr>Gender &amp; Teamwork!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Mindset</dc:title>
  <dc:creator>hp</dc:creator>
  <cp:lastModifiedBy>hp</cp:lastModifiedBy>
  <cp:revision>67</cp:revision>
  <cp:lastPrinted>2023-01-03T07:52:08Z</cp:lastPrinted>
  <dcterms:created xsi:type="dcterms:W3CDTF">2006-08-16T00:00:00Z</dcterms:created>
  <dcterms:modified xsi:type="dcterms:W3CDTF">2023-01-03T09:36:35Z</dcterms:modified>
</cp:coreProperties>
</file>